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238" r:id="rId3"/>
    <p:sldId id="1239" r:id="rId4"/>
    <p:sldId id="1242" r:id="rId5"/>
    <p:sldId id="1243" r:id="rId6"/>
    <p:sldId id="1244" r:id="rId7"/>
    <p:sldId id="1245" r:id="rId8"/>
    <p:sldId id="1246" r:id="rId9"/>
    <p:sldId id="1247" r:id="rId10"/>
    <p:sldId id="1251" r:id="rId11"/>
    <p:sldId id="1254" r:id="rId12"/>
    <p:sldId id="1255" r:id="rId13"/>
    <p:sldId id="1256" r:id="rId14"/>
    <p:sldId id="1259" r:id="rId15"/>
    <p:sldId id="1258" r:id="rId16"/>
    <p:sldId id="1260" r:id="rId17"/>
    <p:sldId id="1261" r:id="rId18"/>
    <p:sldId id="1262" r:id="rId19"/>
    <p:sldId id="1263" r:id="rId20"/>
    <p:sldId id="1265" r:id="rId21"/>
    <p:sldId id="1266" r:id="rId22"/>
    <p:sldId id="1267" r:id="rId23"/>
    <p:sldId id="1268" r:id="rId24"/>
    <p:sldId id="1269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抛体运动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曲线运动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01332"/>
            <a:ext cx="11485848" cy="279176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278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与分运动的关系辨析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合运动与分运动具有等时性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各个分运动独立进行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互不影响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每个分运动都会影响合运动的效果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合运动和分运动遵循平行四边形定则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4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0436" y="1632605"/>
            <a:ext cx="1624330" cy="35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82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54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合运动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性质的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59692"/>
            <a:ext cx="978777" cy="34349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980521"/>
              </p:ext>
            </p:extLst>
          </p:nvPr>
        </p:nvGraphicFramePr>
        <p:xfrm>
          <a:off x="360855" y="1668621"/>
          <a:ext cx="11468704" cy="4629150"/>
        </p:xfrm>
        <a:graphic>
          <a:graphicData uri="http://schemas.openxmlformats.org/drawingml/2006/table">
            <a:tbl>
              <a:tblPr firstRow="1" firstCol="1" bandRow="1"/>
              <a:tblGrid>
                <a:gridCol w="2208873">
                  <a:extLst>
                    <a:ext uri="{9D8B030D-6E8A-4147-A177-3AD203B41FA5}">
                      <a16:colId xmlns:a16="http://schemas.microsoft.com/office/drawing/2014/main" val="3922354753"/>
                    </a:ext>
                  </a:extLst>
                </a:gridCol>
                <a:gridCol w="9259831">
                  <a:extLst>
                    <a:ext uri="{9D8B030D-6E8A-4147-A177-3AD203B41FA5}">
                      <a16:colId xmlns:a16="http://schemas.microsoft.com/office/drawing/2014/main" val="26326790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两分运动的性质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合运动的性质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726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均为匀速直线运动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当两分速度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等大反向时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合速度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保持静止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其他情况时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合速度大小、方向均不变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物体做匀速直线运动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407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匀速直线运动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与匀变速直线运动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与加速度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共线时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物体做匀变速直线运动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与加速度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不共线时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物体做匀变速曲线运动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如图所示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0511633"/>
                  </a:ext>
                </a:extLst>
              </a:tr>
            </a:tbl>
          </a:graphicData>
        </a:graphic>
      </p:graphicFrame>
      <p:pic>
        <p:nvPicPr>
          <p:cNvPr id="6" name="fr470.jpg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902" y="4509120"/>
            <a:ext cx="7396737" cy="125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48757"/>
              </p:ext>
            </p:extLst>
          </p:nvPr>
        </p:nvGraphicFramePr>
        <p:xfrm>
          <a:off x="334567" y="1124744"/>
          <a:ext cx="11521280" cy="4629150"/>
        </p:xfrm>
        <a:graphic>
          <a:graphicData uri="http://schemas.openxmlformats.org/drawingml/2006/table">
            <a:tbl>
              <a:tblPr firstRow="1" firstCol="1" bandRow="1"/>
              <a:tblGrid>
                <a:gridCol w="2304255">
                  <a:extLst>
                    <a:ext uri="{9D8B030D-6E8A-4147-A177-3AD203B41FA5}">
                      <a16:colId xmlns:a16="http://schemas.microsoft.com/office/drawing/2014/main" val="2347017829"/>
                    </a:ext>
                  </a:extLst>
                </a:gridCol>
                <a:gridCol w="9217025">
                  <a:extLst>
                    <a:ext uri="{9D8B030D-6E8A-4147-A177-3AD203B41FA5}">
                      <a16:colId xmlns:a16="http://schemas.microsoft.com/office/drawing/2014/main" val="250888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两分运动的性质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合运动的性质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965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均为匀变速直线运动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与加速度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共线时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物体做匀变速直线运动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如图甲所示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的情况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与加速度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不共线时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物体做匀变速曲线运动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如图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示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487173"/>
                  </a:ext>
                </a:extLst>
              </a:tr>
            </a:tbl>
          </a:graphicData>
        </a:graphic>
      </p:graphicFrame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4150990" y="3789040"/>
            <a:ext cx="5700206" cy="176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46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路灯维修车如图所示，车上带有竖直自动升降梯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若一段时间内，车匀加速向左沿直线运动的同时梯子匀加速上升，则关于这段时间内，对站在梯子上的工人描述错误的是（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工人运动轨迹可能是曲线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工人运动轨迹可能是直线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工人一定做匀变速运动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工人可能做非匀变速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3" y="1196752"/>
            <a:ext cx="995045" cy="320040"/>
          </a:xfrm>
          <a:prstGeom prst="rect">
            <a:avLst/>
          </a:prstGeom>
        </p:spPr>
      </p:pic>
      <p:pic>
        <p:nvPicPr>
          <p:cNvPr id="4" name="fw404.jpg" descr="id:21474896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87494" y="2780928"/>
            <a:ext cx="2286951" cy="18160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10830" y="2232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3568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工人运动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的合速度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合加速度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若合速度方向与合加速度方向在一条直线上工人就做直线运动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若不在一条直线上工人就做曲线运动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由于车和梯子的初速度未知、加速度未知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所以工人相对地面的运动轨迹可能是曲线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也可能是直线</a:t>
                </a: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由于车匀加速向左沿直线运动的同时梯子匀加速上升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合加速度恒定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则工人一定做匀变速运动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35684"/>
              </a:xfrm>
              <a:blipFill>
                <a:blip r:embed="rId2"/>
                <a:stretch>
                  <a:fillRect l="-796" r="-849" b="-12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346544"/>
            <a:ext cx="792088" cy="282256"/>
          </a:xfrm>
          <a:prstGeom prst="rect">
            <a:avLst/>
          </a:prstGeom>
        </p:spPr>
      </p:pic>
      <p:pic>
        <p:nvPicPr>
          <p:cNvPr id="4" name="fw404.jpg" descr="id:21474896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83038" y="4293096"/>
            <a:ext cx="272033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3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479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小船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渡河问题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小船参与的两个分运动及实际运动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）船相对于静水的运动速度为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，它的方向与船头的指向相同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）船随水流运动的速度为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，它的方向与河岸平行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）船的实际运动是合运动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89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74383"/>
            <a:ext cx="864096" cy="30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12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3598" y="1340768"/>
            <a:ext cx="1296144" cy="8640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两种渡河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1078488"/>
                  </p:ext>
                </p:extLst>
              </p:nvPr>
            </p:nvGraphicFramePr>
            <p:xfrm>
              <a:off x="360855" y="1268761"/>
              <a:ext cx="11468704" cy="501148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69855">
                      <a:extLst>
                        <a:ext uri="{9D8B030D-6E8A-4147-A177-3AD203B41FA5}">
                          <a16:colId xmlns:a16="http://schemas.microsoft.com/office/drawing/2014/main" val="126954287"/>
                        </a:ext>
                      </a:extLst>
                    </a:gridCol>
                    <a:gridCol w="2016224">
                      <a:extLst>
                        <a:ext uri="{9D8B030D-6E8A-4147-A177-3AD203B41FA5}">
                          <a16:colId xmlns:a16="http://schemas.microsoft.com/office/drawing/2014/main" val="1407996911"/>
                        </a:ext>
                      </a:extLst>
                    </a:gridCol>
                    <a:gridCol w="8182625">
                      <a:extLst>
                        <a:ext uri="{9D8B030D-6E8A-4147-A177-3AD203B41FA5}">
                          <a16:colId xmlns:a16="http://schemas.microsoft.com/office/drawing/2014/main" val="807101705"/>
                        </a:ext>
                      </a:extLst>
                    </a:gridCol>
                  </a:tblGrid>
                  <a:tr h="173803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渡河时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间最短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当船头垂直河岸时渡河时间最短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最短时间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2400" b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船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实际位移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Sup>
                                        <m:sSubSup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sz="2400" b="1" i="1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zh-CN" sz="24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水</m:t>
                                          </m:r>
                                        </m:sub>
                                        <m:sup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＋</m:t>
                                      </m:r>
                                      <m:sSubSup>
                                        <m:sSubSup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sz="2400" b="1" i="1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zh-CN" sz="24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船</m:t>
                                          </m:r>
                                        </m:sub>
                                        <m:sup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e>
                                  </m:rad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船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159" marR="815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36128087"/>
                      </a:ext>
                    </a:extLst>
                  </a:tr>
                  <a:tr h="1189858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渡河位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移最短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若满足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θ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则渡河位移最短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渡河时间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𝒅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Sup>
                                        <m:sSubSup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zh-CN" sz="24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船</m:t>
                                          </m:r>
                                        </m:sub>
                                        <m:sup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𝒗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zh-CN" sz="24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水</m:t>
                                          </m:r>
                                        </m:sub>
                                        <m:sup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159" marR="815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21173095"/>
                      </a:ext>
                    </a:extLst>
                  </a:tr>
                  <a:tr h="146459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若船头方向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船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方向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与合速度方向垂直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则渡河位移最短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最短渡河位移为</a:t>
                          </a:r>
                          <a:r>
                            <a:rPr lang="en-US" sz="2400" b="1" i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水</m:t>
                                      </m:r>
                                    </m:sub>
                                  </m:s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船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159" marR="815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416040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1078488"/>
                  </p:ext>
                </p:extLst>
              </p:nvPr>
            </p:nvGraphicFramePr>
            <p:xfrm>
              <a:off x="360855" y="1268761"/>
              <a:ext cx="11468704" cy="501148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69855">
                      <a:extLst>
                        <a:ext uri="{9D8B030D-6E8A-4147-A177-3AD203B41FA5}">
                          <a16:colId xmlns:a16="http://schemas.microsoft.com/office/drawing/2014/main" val="126954287"/>
                        </a:ext>
                      </a:extLst>
                    </a:gridCol>
                    <a:gridCol w="2016224">
                      <a:extLst>
                        <a:ext uri="{9D8B030D-6E8A-4147-A177-3AD203B41FA5}">
                          <a16:colId xmlns:a16="http://schemas.microsoft.com/office/drawing/2014/main" val="1407996911"/>
                        </a:ext>
                      </a:extLst>
                    </a:gridCol>
                    <a:gridCol w="8182625">
                      <a:extLst>
                        <a:ext uri="{9D8B030D-6E8A-4147-A177-3AD203B41FA5}">
                          <a16:colId xmlns:a16="http://schemas.microsoft.com/office/drawing/2014/main" val="807101705"/>
                        </a:ext>
                      </a:extLst>
                    </a:gridCol>
                  </a:tblGrid>
                  <a:tr h="20998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渡河时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间最短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8159" marR="815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208" t="-290" r="-149" b="-1391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36128087"/>
                      </a:ext>
                    </a:extLst>
                  </a:tr>
                  <a:tr h="1437577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渡河位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移最短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8159" marR="815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208" t="-146610" r="-149" b="-1033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21173095"/>
                      </a:ext>
                    </a:extLst>
                  </a:tr>
                  <a:tr h="147402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8159" marR="8159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0208" t="-240496" r="-149" b="-8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4160402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xy766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918742" y="1700808"/>
            <a:ext cx="1656184" cy="1392624"/>
          </a:xfrm>
          <a:prstGeom prst="rect">
            <a:avLst/>
          </a:prstGeom>
        </p:spPr>
      </p:pic>
      <p:pic>
        <p:nvPicPr>
          <p:cNvPr id="6" name="xy767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918742" y="3507683"/>
            <a:ext cx="1419141" cy="1152128"/>
          </a:xfrm>
          <a:prstGeom prst="rect">
            <a:avLst/>
          </a:prstGeom>
        </p:spPr>
      </p:pic>
      <p:pic>
        <p:nvPicPr>
          <p:cNvPr id="7" name="xy768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1725770" y="5065009"/>
            <a:ext cx="1723246" cy="108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919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艘小船在静水中的速度为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，它渡过一条宽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、水流速度为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的河流，则该小船（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能到达正对岸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以最短时间渡河时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沿水流方向的位移大小为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渡河的时间可能少于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以最短位移渡河时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位移大小为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896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75861"/>
            <a:ext cx="958215" cy="3086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710830" y="1952534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63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27948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当船头方向垂直河岸渡河时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渡河时间最短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𝟏𝟓𝟎𝐦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船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50s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小船以最短时间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50s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渡河时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沿河岸的位移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FF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𝐦𝐢𝐧</m:t>
                        </m:r>
                      </m:sub>
                    </m:sSub>
                  </m:oMath>
                </a14:m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50m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200m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即到对岸时沿水流方向的位移大小为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200m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因为小船在静水中的速度小于水流速度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由平行四边形定则可知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合速度不可能垂直河岸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小船不可能到达正对岸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FF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所以最短位移大于河的宽度</a:t>
                </a:r>
                <a:r>
                  <a:rPr lang="zh-CN" altLang="zh-CN" b="1" u="wavy" dirty="0">
                    <a:solidFill>
                      <a:srgbClr val="FF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FF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即大于</a:t>
                </a:r>
                <a:r>
                  <a:rPr lang="en-US" altLang="zh-CN" b="1" u="wavy" dirty="0">
                    <a:solidFill>
                      <a:srgbClr val="FF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150m</a:t>
                </a:r>
                <a:r>
                  <a:rPr lang="zh-CN" altLang="zh-CN" b="1" u="wavy" dirty="0" smtClean="0">
                    <a:solidFill>
                      <a:srgbClr val="FF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279488"/>
              </a:xfrm>
              <a:blipFill>
                <a:blip r:embed="rId2"/>
                <a:stretch>
                  <a:fillRect l="-796" r="-849" b="-13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268760"/>
            <a:ext cx="792088" cy="282256"/>
          </a:xfrm>
          <a:prstGeom prst="rect">
            <a:avLst/>
          </a:prstGeom>
        </p:spPr>
      </p:pic>
      <p:pic>
        <p:nvPicPr>
          <p:cNvPr id="4" name="箭头右.eps" descr="id:214748970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82838" y="4039514"/>
            <a:ext cx="377190" cy="2965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1963318" y="3828046"/>
                <a:ext cx="8280920" cy="10477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sz="2400" i="1" dirty="0">
                    <a:solidFill>
                      <a:srgbClr val="00AEEF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baseline="-25000" dirty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船</a:t>
                </a:r>
                <a:r>
                  <a:rPr lang="zh-CN" altLang="zh-CN" sz="2400" dirty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400" i="1" dirty="0">
                    <a:solidFill>
                      <a:srgbClr val="00AEEF"/>
                    </a:solidFill>
                    <a:latin typeface="Book Antiqua" panose="0204060205030503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400" baseline="-25000" dirty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zh-CN" altLang="zh-CN" sz="2400" dirty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垂直时</a:t>
                </a:r>
                <a:r>
                  <a:rPr lang="zh-CN" altLang="zh-CN" sz="2400" dirty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位移最短</a:t>
                </a:r>
                <a:r>
                  <a:rPr lang="zh-CN" altLang="zh-CN" sz="2400" dirty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AEEF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最短位移为</a:t>
                </a:r>
                <a:r>
                  <a:rPr lang="en-US" altLang="zh-CN" sz="2400" i="1" dirty="0" err="1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x</a:t>
                </a:r>
                <a:r>
                  <a:rPr lang="en-US" altLang="zh-CN" sz="2400" baseline="-25000" dirty="0" err="1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min</a:t>
                </a:r>
                <a:r>
                  <a:rPr lang="zh-CN" altLang="zh-CN" sz="2400" dirty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5000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400" baseline="-5000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船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i="1" dirty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d</a:t>
                </a:r>
                <a:r>
                  <a:rPr lang="zh-CN" altLang="zh-CN" sz="2400" dirty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>
                    <a:solidFill>
                      <a:srgbClr val="00AEEF"/>
                    </a:solidFill>
                    <a:cs typeface="Times New Roman" panose="02020603050405020304" pitchFamily="18" charset="0"/>
                  </a:rPr>
                  <a:t>200m</a:t>
                </a:r>
                <a:r>
                  <a:rPr lang="en-US" altLang="zh-CN" sz="2400" dirty="0">
                    <a:solidFill>
                      <a:srgbClr val="00AEEF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318" y="3828046"/>
                <a:ext cx="8280920" cy="1047723"/>
              </a:xfrm>
              <a:prstGeom prst="rect">
                <a:avLst/>
              </a:prstGeom>
              <a:blipFill>
                <a:blip r:embed="rId5"/>
                <a:stretch>
                  <a:fillRect l="-1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5578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）拉物体或物体拉绳（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），以及两物体通过绳（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）相连，物体运动方向与绳（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）不在一条直线上，但物体在沿绳（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）方向速度大小相等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常见模型的处理方法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）绳模型中：一般将速度分解为沿绳方向和垂直于绳方向的分速度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）杆模型中：一般将速度分解为沿杆方向和垂直于杆方向的分速度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）接触模型中：首先要明确两接触物体的速度，分析弹力的方向，然后将两物体的速度分别沿弹力方向和垂直于弹力方向分解，令两物体沿弹力方向的速度相等即可求解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89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2760"/>
            <a:ext cx="956428" cy="3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81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473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个平面运动的实例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观察蜡块的运动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如图所示，在蜡块匀速上升的同时，将玻璃管沿水平方向向右匀速移动，观察蜡块的运动情况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3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757428"/>
            <a:ext cx="1309370" cy="361950"/>
          </a:xfrm>
          <a:prstGeom prst="rect">
            <a:avLst/>
          </a:prstGeom>
        </p:spPr>
      </p:pic>
      <p:pic>
        <p:nvPicPr>
          <p:cNvPr id="5" name="fr465.jpg" descr="id:21474895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24178" y="4165337"/>
            <a:ext cx="3759200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常见实例如下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402544"/>
              </p:ext>
            </p:extLst>
          </p:nvPr>
        </p:nvGraphicFramePr>
        <p:xfrm>
          <a:off x="360855" y="1340768"/>
          <a:ext cx="11468704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053831">
                  <a:extLst>
                    <a:ext uri="{9D8B030D-6E8A-4147-A177-3AD203B41FA5}">
                      <a16:colId xmlns:a16="http://schemas.microsoft.com/office/drawing/2014/main" val="622754061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450890470"/>
                    </a:ext>
                  </a:extLst>
                </a:gridCol>
                <a:gridCol w="5950377">
                  <a:extLst>
                    <a:ext uri="{9D8B030D-6E8A-4147-A177-3AD203B41FA5}">
                      <a16:colId xmlns:a16="http://schemas.microsoft.com/office/drawing/2014/main" val="40304056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轻杆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牵连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474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轻绳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牵连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329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接触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牵连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按实际效果分解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正交分解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347108"/>
                  </a:ext>
                </a:extLst>
              </a:tr>
            </a:tbl>
          </a:graphicData>
        </a:graphic>
      </p:graphicFrame>
      <p:pic>
        <p:nvPicPr>
          <p:cNvPr id="5" name="xy76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484784"/>
            <a:ext cx="1736854" cy="1296144"/>
          </a:xfrm>
          <a:prstGeom prst="rect">
            <a:avLst/>
          </a:prstGeom>
        </p:spPr>
      </p:pic>
      <p:pic>
        <p:nvPicPr>
          <p:cNvPr id="6" name="xy770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967414" y="1484784"/>
            <a:ext cx="1848750" cy="1296143"/>
          </a:xfrm>
          <a:prstGeom prst="rect">
            <a:avLst/>
          </a:prstGeom>
        </p:spPr>
      </p:pic>
      <p:pic>
        <p:nvPicPr>
          <p:cNvPr id="7" name="xy771a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422798" y="3240658"/>
            <a:ext cx="2079207" cy="1052438"/>
          </a:xfrm>
          <a:prstGeom prst="rect">
            <a:avLst/>
          </a:prstGeom>
        </p:spPr>
      </p:pic>
      <p:pic>
        <p:nvPicPr>
          <p:cNvPr id="8" name="xy772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8111430" y="3068960"/>
            <a:ext cx="1545310" cy="1301924"/>
          </a:xfrm>
          <a:prstGeom prst="rect">
            <a:avLst/>
          </a:prstGeom>
        </p:spPr>
      </p:pic>
      <p:pic>
        <p:nvPicPr>
          <p:cNvPr id="9" name="xy773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2703339" y="4760689"/>
            <a:ext cx="1744345" cy="1044575"/>
          </a:xfrm>
          <a:prstGeom prst="rect">
            <a:avLst/>
          </a:prstGeom>
        </p:spPr>
      </p:pic>
      <p:pic>
        <p:nvPicPr>
          <p:cNvPr id="10" name="xy774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8327453" y="4658917"/>
            <a:ext cx="1067099" cy="100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95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解决关联速度问题的一般步骤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y775.jpg" descr="id:21474897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2295456"/>
            <a:ext cx="4916805" cy="244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680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0771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）如图所示，不可伸长的轻绳平行于斜面，一端与质量为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相连，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与光滑斜面接触；轻绳另一端跨过滑轮与质量为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现使物块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在外力作用下沿竖直杆以速度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向下匀速运动，物块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始终沿斜面运动且斜面始终静止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当轻绳与杆的夹角为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时，物块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的速度大小为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，斜面倾角为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，重力加速度为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，下列说法正确的是（</a:t>
                </a:r>
                <a:r>
                  <a:rPr lang="zh-CN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𝜷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𝜷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轻绳拉力一定大于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斜面受到地面水平向右的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摩擦力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07716"/>
              </a:xfrm>
              <a:blipFill>
                <a:blip r:embed="rId2"/>
                <a:stretch>
                  <a:fillRect l="-796" r="-849" b="-3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4.eps" descr="id:21474897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8139" y="920156"/>
            <a:ext cx="1080807" cy="348604"/>
          </a:xfrm>
          <a:prstGeom prst="rect">
            <a:avLst/>
          </a:prstGeom>
        </p:spPr>
      </p:pic>
      <p:pic>
        <p:nvPicPr>
          <p:cNvPr id="4" name="fw405.jpg" descr="id:21474897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031310" y="3573016"/>
            <a:ext cx="4026784" cy="18002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18942" y="2935541"/>
            <a:ext cx="6303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 dirty="0">
                <a:cs typeface="Times New Roman" panose="02020603050405020304" pitchFamily="18" charset="0"/>
              </a:rPr>
              <a:t>AC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49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34667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速度的关联性可知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的速度大小等于物块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在沿绳方向的分速度大小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即有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𝜷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在外力作用下做匀速直线运动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而随着物块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向下运动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绳子与竖直方向的夹角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在减小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的速度大小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逐渐增大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沿斜面向上做的是加速运动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则其加速度沿斜面向上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因此在沿斜面方向上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由牛顿第二定律有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可知轻绳拉力一定大于</a:t>
                </a:r>
                <a:r>
                  <a:rPr lang="en-US" altLang="zh-CN" b="1" i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取斜面为研究对象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斜面受到物块</a:t>
                </a:r>
                <a:r>
                  <a:rPr lang="en-US" altLang="zh-CN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对其斜向右下方且垂直于斜面的压力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该力有两个作用效果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一是使斜面有向右运动的趋势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二是使斜面紧压地面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由此可知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斜面在向右运动的趋势下受到地面水平向左的摩擦力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34667"/>
              </a:xfrm>
              <a:blipFill>
                <a:blip r:embed="rId2"/>
                <a:stretch>
                  <a:fillRect l="-796" t="-131" r="-849" b="-2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980728"/>
            <a:ext cx="792088" cy="282256"/>
          </a:xfrm>
          <a:prstGeom prst="rect">
            <a:avLst/>
          </a:prstGeom>
        </p:spPr>
      </p:pic>
      <p:pic>
        <p:nvPicPr>
          <p:cNvPr id="6" name="fw405.jpg" descr="id:21474897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90950" y="4941168"/>
            <a:ext cx="3672408" cy="164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89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27262"/>
            <a:ext cx="11485848" cy="334189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84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合运动一定是物体的实际运动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在运动的合成与分解时所作的平行四边形中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合运动是平行四边形的对角线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而分运动是对角线的两个邻边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一般把速度沿绳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和垂直绳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两个方向分解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两物体通过绳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当两物体都发生运动时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两物体的速度往往不相等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但因绳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的长度是不变的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所以两物体的速度沿绳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方向的分速度大小是相等的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897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14" y="1636675"/>
            <a:ext cx="1667762" cy="32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49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建立坐标系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）对于直线运动——沿运动的直线建立一维坐标系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）对于平面内的运动——建立平面直角坐标系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在研究蜡块的运动时，以蜡块开始匀速运动的位置为原点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，以水平向右的方向和竖直向上的方向分别为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轴的正方向，建立平面直角坐标系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y760.jpg" descr="id:21474895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3933056"/>
            <a:ext cx="248103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9394" y="4332258"/>
            <a:ext cx="1224136" cy="6809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3252139"/>
            <a:ext cx="2016224" cy="9361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73315"/>
                <a:ext cx="11485848" cy="393986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蜡块运动的轨迹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坐标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，坐标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，消去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，即蜡块的运动轨迹是直线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蜡块运动的速度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）大小：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）方向：用速度矢量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轴正方向的夹角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来表示，它的正切值为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73315"/>
                <a:ext cx="11485848" cy="3939861"/>
              </a:xfrm>
              <a:blipFill>
                <a:blip r:embed="rId3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9847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898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的合成与分解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合运动与分运动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）合运动：指在具体问题中，物体实际所做的运动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）分运动：指物体沿某一方向具有某一效果的运动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运动的合成与分解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）定义：由分运动求合运动的过程，叫作运动的合成；由合运动求分运动的过程，叫作运动的分解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分运动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合运动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69285"/>
            <a:ext cx="1224136" cy="325532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90093" y="4865538"/>
            <a:ext cx="1172572" cy="50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）意义：将复杂运动转化为简单运动，将曲线运动转化为直线运动，便于研究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）法则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位移、速度、加速度都是矢量，对它们进行合成与分解时遵循矢量运算法则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）运动的合成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两分运动在同一直线上时，同向相加、反向相减；两分运动不在同一直线上时，按照平行四边形定则进行合成或分解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r466.jpg" descr="id:2147489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18742" y="4365104"/>
            <a:ext cx="7919085" cy="148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8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3558" y="1776892"/>
            <a:ext cx="1872208" cy="3600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1776892"/>
            <a:ext cx="1584176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66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）运动的分解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运动的分解一般是按实际效果来分解（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如图甲所示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），或是按正交分解法来分解（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如图乙所示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830" y="2924944"/>
            <a:ext cx="6422031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286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合运动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与分运动的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770906"/>
            <a:ext cx="936104" cy="328761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866705"/>
              </p:ext>
            </p:extLst>
          </p:nvPr>
        </p:nvGraphicFramePr>
        <p:xfrm>
          <a:off x="360855" y="2413992"/>
          <a:ext cx="1146870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910686">
                  <a:extLst>
                    <a:ext uri="{9D8B030D-6E8A-4147-A177-3AD203B41FA5}">
                      <a16:colId xmlns:a16="http://schemas.microsoft.com/office/drawing/2014/main" val="1848030188"/>
                    </a:ext>
                  </a:extLst>
                </a:gridCol>
                <a:gridCol w="9558018">
                  <a:extLst>
                    <a:ext uri="{9D8B030D-6E8A-4147-A177-3AD203B41FA5}">
                      <a16:colId xmlns:a16="http://schemas.microsoft.com/office/drawing/2014/main" val="9262199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等时性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各分运动经历的时间与合运动经历的时间相等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7665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独立性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一个物体同时参与几个分运动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各分运动独立进行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不受其他分运动的影响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851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等效性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各分运动叠加起来与合运动有完全相同的效果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7251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同体性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各分运动与合运动是同一个物体的运动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141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）雨滴由静止开始下落，遇到水平方向吹来的风，下列说法中正确的是（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风速越大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雨滴下落时间越长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风速越大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雨滴着地时速度越大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雨滴下落时间与风速无关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雨滴着地速度与风速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6373"/>
            <a:ext cx="1105535" cy="3562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54646" y="1362608"/>
            <a:ext cx="6126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 dirty="0">
                <a:cs typeface="Times New Roman" panose="02020603050405020304" pitchFamily="18" charset="0"/>
              </a:rPr>
              <a:t>BC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930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将雨滴的运动分解为水平方向和竖直方向的两个分运动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两个分运动相互独立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雨滴下落时间与竖直高度有关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与水平方向的风速无关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风速越大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落地时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雨滴水平方向分速度越大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合速度也越大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4437112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1290</Words>
  <Application>Microsoft Office PowerPoint</Application>
  <PresentationFormat>自定义</PresentationFormat>
  <Paragraphs>137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582</cp:revision>
  <dcterms:created xsi:type="dcterms:W3CDTF">2020-11-06T05:24:00Z</dcterms:created>
  <dcterms:modified xsi:type="dcterms:W3CDTF">2025-11-02T03:07:40Z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